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9" r:id="rId5"/>
    <p:sldId id="280" r:id="rId6"/>
    <p:sldId id="258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77" r:id="rId23"/>
    <p:sldId id="278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0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4495800" cy="25908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4495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D554F-8256-42FC-AB12-7366AB5EF76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3977-9202-4A41-991F-DAB8CC97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D554F-8256-42FC-AB12-7366AB5EF76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3977-9202-4A41-991F-DAB8CC97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5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D554F-8256-42FC-AB12-7366AB5EF76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3977-9202-4A41-991F-DAB8CC97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0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D554F-8256-42FC-AB12-7366AB5EF76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3977-9202-4A41-991F-DAB8CC97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38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6" y="260352"/>
            <a:ext cx="864235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50826" y="1706565"/>
            <a:ext cx="8642350" cy="4962525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6D554F-8256-42FC-AB12-7366AB5EF76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863977-9202-4A41-991F-DAB8CC97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62584"/>
      </p:ext>
    </p:extLst>
  </p:cSld>
  <p:clrMapOvr>
    <a:masterClrMapping/>
  </p:clrMapOvr>
  <p:transition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D554F-8256-42FC-AB12-7366AB5EF76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3977-9202-4A41-991F-DAB8CC97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2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D554F-8256-42FC-AB12-7366AB5EF76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3977-9202-4A41-991F-DAB8CC97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D554F-8256-42FC-AB12-7366AB5EF76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3977-9202-4A41-991F-DAB8CC97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3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D554F-8256-42FC-AB12-7366AB5EF76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3977-9202-4A41-991F-DAB8CC97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2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D554F-8256-42FC-AB12-7366AB5EF76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3977-9202-4A41-991F-DAB8CC97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1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D554F-8256-42FC-AB12-7366AB5EF76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3977-9202-4A41-991F-DAB8CC97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6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D554F-8256-42FC-AB12-7366AB5EF76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3977-9202-4A41-991F-DAB8CC97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8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D554F-8256-42FC-AB12-7366AB5EF76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3977-9202-4A41-991F-DAB8CC97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7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FFCC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n\AppData\Local\Microsoft\Windows\Temporary Internet Files\Content.IE5\1GNHEHWI\MPj04387740000[1].jpg"/>
          <p:cNvPicPr>
            <a:picLocks noChangeAspect="1" noChangeArrowheads="1"/>
          </p:cNvPicPr>
          <p:nvPr/>
        </p:nvPicPr>
        <p:blipFill>
          <a:blip r:embed="rId15" cstate="print">
            <a:lum bright="4000" contrast="-2000"/>
          </a:blip>
          <a:srcRect/>
          <a:stretch>
            <a:fillRect/>
          </a:stretch>
        </p:blipFill>
        <p:spPr bwMode="auto">
          <a:xfrm>
            <a:off x="6705601" y="2714626"/>
            <a:ext cx="2331719" cy="364331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C000"/>
                </a:solidFill>
                <a:latin typeface="+mn-lt"/>
              </a:defRPr>
            </a:lvl1pPr>
          </a:lstStyle>
          <a:p>
            <a:fld id="{BB6D554F-8256-42FC-AB12-7366AB5EF76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C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C000"/>
                </a:solidFill>
                <a:latin typeface="+mn-lt"/>
              </a:defRPr>
            </a:lvl1pPr>
          </a:lstStyle>
          <a:p>
            <a:fld id="{3F863977-9202-4A41-991F-DAB8CC97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5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tallacksen@mabas-il.org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davids@mabas-il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yons@mabas-il.org" TargetMode="External"/><Relationship Id="rId5" Type="http://schemas.openxmlformats.org/officeDocument/2006/relationships/hyperlink" Target="mailto:kottosen@ottosenlaw.com" TargetMode="External"/><Relationship Id="rId4" Type="http://schemas.openxmlformats.org/officeDocument/2006/relationships/hyperlink" Target="mailto:maplethorpe@mabas-il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E8D0-C3A4-445A-AF66-527DDAF34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4100" y="85344"/>
            <a:ext cx="4495800" cy="3414522"/>
          </a:xfrm>
        </p:spPr>
        <p:txBody>
          <a:bodyPr/>
          <a:lstStyle/>
          <a:p>
            <a:pPr algn="ctr"/>
            <a:r>
              <a:rPr lang="en-US" dirty="0" err="1"/>
              <a:t>Fukaduk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11704-A72E-4272-AB0A-9183EC62E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4100" y="3595486"/>
            <a:ext cx="4495800" cy="2829698"/>
          </a:xfrm>
        </p:spPr>
        <p:txBody>
          <a:bodyPr/>
          <a:lstStyle/>
          <a:p>
            <a:pPr algn="ctr"/>
            <a:r>
              <a:rPr lang="en-US" sz="40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Updated</a:t>
            </a:r>
          </a:p>
          <a:p>
            <a:pPr algn="ctr"/>
            <a:r>
              <a:rPr lang="en-US" sz="40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</a:p>
          <a:p>
            <a:pPr algn="ctr"/>
            <a:r>
              <a:rPr lang="en-US" sz="40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</a:p>
          <a:p>
            <a:pPr algn="ctr"/>
            <a:r>
              <a:rPr lang="en-US" sz="40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June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CCF80-5377-4CF8-8585-37825FCD5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20" y="37534"/>
            <a:ext cx="2571560" cy="351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2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7C24-DD49-4F2D-9DC2-0CF8106D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398-9BAC-43B7-93BD-CCE7DEA2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70300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name was changed to reflect the intent of the Agreement:</a:t>
            </a:r>
          </a:p>
          <a:p>
            <a:pPr marL="0" lvl="1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MUTUAL AID BOX ALARM SYSTEM</a:t>
            </a:r>
          </a:p>
          <a:p>
            <a:pPr marL="0" lvl="1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MASTER AGREEMENT</a:t>
            </a:r>
          </a:p>
          <a:p>
            <a:pPr marL="0" lvl="1" indent="0" algn="ctr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Governing law from the various participating states were added to the Recitals (Whereas).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BA5CC-D003-4A03-9A5C-6B8E0FA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53" y="5226994"/>
            <a:ext cx="1194947" cy="16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5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7C24-DD49-4F2D-9DC2-0CF8106D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398-9BAC-43B7-93BD-CCE7DEA2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36" y="1417638"/>
            <a:ext cx="8436864" cy="468309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SECTION ONE: Purpose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Intent is to adopt a single agreement, in all states, by all Member Units, without modification. 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Permits membership by Member Units from states not specifically cited in the Recitals.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Includes membership by Units from Federal, State and Local governments, as well as “non-governmental organizations (NGOs) and corporations that provide emergency response functions and services that support the mission        of MABAS and its members.”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BA5CC-D003-4A03-9A5C-6B8E0FA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53" y="5226994"/>
            <a:ext cx="1194947" cy="16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29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7C24-DD49-4F2D-9DC2-0CF8106D3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398-9BAC-43B7-93BD-CCE7DEA2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36" y="1143000"/>
            <a:ext cx="8436864" cy="53245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SECTION TWO: Rules of Construction and Definitions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Provides definitions for specialized terms used throughout the Master Agreement.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Alignment with NIMS and Interstate Mutual Aid law.</a:t>
            </a:r>
          </a:p>
          <a:p>
            <a:pPr marL="300037" lvl="2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SECTION THREE: Authority and Action to Effect Mutual Aid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Authorizes the Chief Officer or designee to request and provide Mutual Aid under the agreement.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Permits “Aiding Unit” to determine personnel            and equipment availability.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BA5CC-D003-4A03-9A5C-6B8E0FA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53" y="5226994"/>
            <a:ext cx="1194947" cy="16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4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7C24-DD49-4F2D-9DC2-0CF8106D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398-9BAC-43B7-93BD-CCE7DEA2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36" y="1246950"/>
            <a:ext cx="8436864" cy="533641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SECTION FOUR: Jurisdiction Over Personnel and Equipment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Similar to current MABAS Agreement,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Responders remain employees of the aiding department.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Clearly establishes that the employer of aiding unit is responsible for the wages and benefits of their employees while providing mutual aid.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Responders from the Aiding Unit come under the operational control of the Requesting Unit’s Incident Commander.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Permits an Aiding Unit to withdraw from an Incident     without jeopardizing incident safety.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Permits Aiding Unit to determine if it is available to     respond to an incident.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BA5CC-D003-4A03-9A5C-6B8E0FA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53" y="5226994"/>
            <a:ext cx="1194947" cy="16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74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7C24-DD49-4F2D-9DC2-0CF8106D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398-9BAC-43B7-93BD-CCE7DEA2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36" y="1417638"/>
            <a:ext cx="8436864" cy="500754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SECTION FIVE: Compensation for Aid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Cleans up language and provides for true intent of the 2014 MABAS Agreement amendment.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Day-to-day mutual aid remains free of charge.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Permits third party recovery and reimbursement under spiller pays or technical rescue recovery.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Permits recovery of expenses attributable to intrastate and interstate mutual aid activities when activated at the state or EMAC level.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Permits patient billing for emergency medical services.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BA5CC-D003-4A03-9A5C-6B8E0FA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53" y="5226994"/>
            <a:ext cx="1194947" cy="16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36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7C24-DD49-4F2D-9DC2-0CF8106D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398-9BAC-43B7-93BD-CCE7DEA2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36" y="1173798"/>
            <a:ext cx="8436864" cy="516572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SECTION SIX: Insurance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Requires each Member Unit to maintain minimum insurance levels of $1,000,000 automotive and $1,000,000 general and professional liability.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SECTION SEVEN: Liability and Indemnification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Drafted by MABAS Legal Counsel with assistance from numerous local government attorneys.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Maintains that personnel are the responsibility of the employing Member Unit.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Tort Immunity follows the state laws of the state where      the incident occurs.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Mutual Indemnification and Hold-Harmless Clauses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BA5CC-D003-4A03-9A5C-6B8E0FA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53" y="5226994"/>
            <a:ext cx="1194947" cy="16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3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7C24-DD49-4F2D-9DC2-0CF8106D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398-9BAC-43B7-93BD-CCE7DEA2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36" y="1417638"/>
            <a:ext cx="8436864" cy="516572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SECTION EIGHT: Chapters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Agreement specifically authorizes the establishment of state Chapters.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Each state Chapter creates their own governance within the framework of the Master Agreement.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Elects a Chapter President.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SECTION NINE: Council of Chapter Presidents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Creates a Council of the various state Chapter Presidents.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Provides for coordinated implementation of the Master Agreement.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Illinois will be the base for the Council.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BA5CC-D003-4A03-9A5C-6B8E0FA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53" y="5226994"/>
            <a:ext cx="1194947" cy="16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32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7C24-DD49-4F2D-9DC2-0CF8106D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398-9BAC-43B7-93BD-CCE7DEA2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36" y="1417638"/>
            <a:ext cx="8436864" cy="516572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SECTION TEN: Divisions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Essentially the same as current practice.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Provides for the creation of Divisions in new states that will be part of an existing State Chapter until the new state stands up a new Chapter.</a:t>
            </a:r>
          </a:p>
          <a:p>
            <a:pPr marL="300037" lvl="2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SECTION ELEVEN: Term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Agreement is for successive one-year terms.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Member Unit may withdraw from MABAS with 90-days notice.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Requires the Member Unit terminating participation to    return any MABAS property in its possession.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BA5CC-D003-4A03-9A5C-6B8E0FA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53" y="5226994"/>
            <a:ext cx="1194947" cy="16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16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7C24-DD49-4F2D-9DC2-0CF8106D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398-9BAC-43B7-93BD-CCE7DEA2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36" y="1417638"/>
            <a:ext cx="8436864" cy="420287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SECTION TWELVE: Miscellaneous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Provides for general legal and contractual language.</a:t>
            </a:r>
          </a:p>
          <a:p>
            <a:pPr marL="300037" lvl="2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SECTION THIRTEEN: Amendment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Establishes the process for amendments to the Master Agreement.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Works through Council of Presidents for review, approval and recommendation to Member Units.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Requires adoption by 2/3 of the governing bodies of all Member Units.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BA5CC-D003-4A03-9A5C-6B8E0FA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53" y="5226994"/>
            <a:ext cx="1194947" cy="16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81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7C24-DD49-4F2D-9DC2-0CF8106D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398-9BAC-43B7-93BD-CCE7DEA2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36" y="1327563"/>
            <a:ext cx="8436864" cy="420287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SECTION FOURTEEN: Revocation of Prior Agreements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Master Agreement will replace all prior MABAS agreements.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Will become effective at 12:01 a.m. on January 1, 2024.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Any Member Unit that does not execute the new Master Agreement prior to January 1, 2024 will no longer be part of MABAS.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Requires Member Units that fail to execute the new Master Agreement to return MABAS assets by January 31, 2024.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BA5CC-D003-4A03-9A5C-6B8E0FA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53" y="5226994"/>
            <a:ext cx="1194947" cy="16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9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7C24-DD49-4F2D-9DC2-0CF8106D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Agreement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398-9BAC-43B7-93BD-CCE7DEA2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MABAS was created in Chicago’s northwest suburbs in the late 1960s.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MABAS expanded beyond Illinois in 1987 – Division 101 was formed in Kenosha County, WI.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Issues with the original agreement identified – a revised agreement was drafted and adopted by all MABAS members in the late 1980’s.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agreement remains as the base Intergovernmental Agreement in force today.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One amendment was added in Illinois in        2014 to address FEMA reimbursements.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BA5CC-D003-4A03-9A5C-6B8E0FA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53" y="5226994"/>
            <a:ext cx="1194947" cy="16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63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7C24-DD49-4F2D-9DC2-0CF8106D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398-9BAC-43B7-93BD-CCE7DEA2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36" y="1327563"/>
            <a:ext cx="8436864" cy="229346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SECTION FIFTEEN: Approval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Signature page indicating approval of the new Master Agreement by a Member Unit’s governing body.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Document is executed in multiple originals.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BA5CC-D003-4A03-9A5C-6B8E0FA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53" y="5226994"/>
            <a:ext cx="1194947" cy="16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4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7C24-DD49-4F2D-9DC2-0CF8106D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398-9BAC-43B7-93BD-CCE7DEA2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36" y="1327563"/>
            <a:ext cx="8436864" cy="514638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Interstate Review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MABAS (Illinois) leadership to meet with state MABAS presidents to support the new Master Agreement.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MABAS (Illinois)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to assist neighboring states with education and adoption process.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Adoption of new Master Agreement at the October 2022 MABAS Executive Board meeting.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Distribution of approved Master Agreement to all MABAS member units.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Divisions to identify local Non-Governmental</a:t>
            </a:r>
          </a:p>
          <a:p>
            <a:pPr marL="0" lvl="1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Organizations for membership consideration.</a:t>
            </a:r>
          </a:p>
          <a:p>
            <a:pPr marL="42862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BA5CC-D003-4A03-9A5C-6B8E0FA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53" y="5226994"/>
            <a:ext cx="1194947" cy="16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4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7C24-DD49-4F2D-9DC2-0CF8106D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398-9BAC-43B7-93BD-CCE7DEA2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36" y="1242219"/>
            <a:ext cx="8436864" cy="48050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Master Agreement Execution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Final agreement released to existing Member Units for approval and execution.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MABAS provides educational sessions for fire chiefs, administrators and governing boards to explain the new Master Agreement and reasons for its creation.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MABAS legal counsel works with Member Unit counsel to explain legal rationale behind the agreement – and why the agreement cannot be altered.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Governing Board’s approve the agreement by ordinance, resolution or similar official action.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Executed agreement with certified copy of the ordinance, resolution or authority is forwarded to the state Chapter. Illinois maintains the master list of all Member Units (parties).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BA5CC-D003-4A03-9A5C-6B8E0FA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53" y="5226994"/>
            <a:ext cx="1194947" cy="16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82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7C24-DD49-4F2D-9DC2-0CF8106D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398-9BAC-43B7-93BD-CCE7DEA2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36" y="1242219"/>
            <a:ext cx="8436864" cy="48050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Election &amp; Bylaws Committee Co-Chairs: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 Davids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davids@mabas-il.org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Harry Tallacksen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tallacksen@mabas-il.org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Paul Maplethorpe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maplethorpe@mabas-il.org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MABAS Legal Counsel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Karl Ottosen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kottosen@ottosenlaw.com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MABAS Staff Liaison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Bernie Lyons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lyons@mabas-il.org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BA5CC-D003-4A03-9A5C-6B8E0FA10F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9053" y="5226994"/>
            <a:ext cx="1194947" cy="16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6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99C8E-6C95-4D1C-BA68-F0D13CA2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 has Changed!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E0FDB-2E75-4B94-BBB3-35689C48FA25}"/>
              </a:ext>
            </a:extLst>
          </p:cNvPr>
          <p:cNvSpPr txBox="1"/>
          <p:nvPr/>
        </p:nvSpPr>
        <p:spPr>
          <a:xfrm>
            <a:off x="707136" y="1633728"/>
            <a:ext cx="7766304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drafters of the 1988 Agreement never envisioned MABAS growing to the size and importance it is today.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MABAS has grown to over 2600 member departments in 6 states.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9-11, Terrorism, Hurricanes, Civil Unrest, Pandemic and many other threats have changed the fire service mission, and MABAS.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0ACE53-0B28-4DD4-9E6D-5691E10FD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9080" y="5224130"/>
            <a:ext cx="1194920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0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7C24-DD49-4F2D-9DC2-0CF8106D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MAMA-C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398-9BAC-43B7-93BD-CCE7DEA2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418576" cy="51128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MABAS (Illinois) sponsored an initiative known as the Mid-America Mutual Aid Compact (MAMA-C) to draft updated legislation in MABAS states to improve legal provisions for inter-state mutual aid.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MABAS Attorney Karl Ottosen and Michigan Special Attorney, and former State Fire Marshal, Julie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Secatine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spearheaded a revised agreement in 2011.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That work was closely followed for the proposed 2022 MABAS Master Agreement.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BA5CC-D003-4A03-9A5C-6B8E0FA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53" y="5226994"/>
            <a:ext cx="1194947" cy="16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5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7C24-DD49-4F2D-9DC2-0CF8106D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Interstate Mutual Emergency Aid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398-9BAC-43B7-93BD-CCE7DEA2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9314"/>
            <a:ext cx="8229600" cy="473491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MAMA-C resulted in recommended legislation regarding interstate mutual aid.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Legislation discusses emergency response, certifications, liability, tort immunity protections, employee benefits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Illinois passed the Act in 2013.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Several adjacent states have adopted similar legislation.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Legislation requires agreements for interstate mutual aid to receive legal protections.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BA5CC-D003-4A03-9A5C-6B8E0FA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53" y="5226994"/>
            <a:ext cx="1194947" cy="16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54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7C24-DD49-4F2D-9DC2-0CF8106D3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143000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Call-to-Action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398-9BAC-43B7-93BD-CCE7DEA2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" y="1060704"/>
            <a:ext cx="8711184" cy="557174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MABAS Legal Counsel suggested that MABAS update the master agreement.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Fire chiefs along state borders questioned interstate mutual aid and automatic mutual aid coverage by the Agreement.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Legal counsel for several member units requested the agreement be updated.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Fire department insurance carriers requested the agreement be updated.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MABAS (Illinois) Elections &amp; Bylaws Committee accepted the challenge to redraft the master agreement – work began in 2019.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BA5CC-D003-4A03-9A5C-6B8E0FA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53" y="5226994"/>
            <a:ext cx="1194947" cy="16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7C24-DD49-4F2D-9DC2-0CF8106D3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590"/>
            <a:ext cx="8229600" cy="1143000"/>
          </a:xfrm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Elections &amp; Bylaws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398-9BAC-43B7-93BD-CCE7DEA2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100646"/>
            <a:ext cx="8442960" cy="525779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Co-Chairs: 	Don Davids, Aurora FD (ret.)					Harry Tallacksen, Blackhawk FPD (ret.)</a:t>
            </a:r>
          </a:p>
          <a:p>
            <a:pPr marL="342900" lvl="1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Paul Maplethorpe, Newport FPD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Members:	Jeff Macko, Cary FPD (ret.)</a:t>
            </a:r>
          </a:p>
          <a:p>
            <a:pPr marL="0" lvl="1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Jim Eggert, River Forest FD (ret.)</a:t>
            </a:r>
          </a:p>
          <a:p>
            <a:pPr marL="0" lvl="1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Robert Bradbury, Marengo FPD (ret.)</a:t>
            </a:r>
          </a:p>
          <a:p>
            <a:pPr marL="0" lvl="1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Ed St. Louis, Bourbonnais FPD (ret)</a:t>
            </a:r>
          </a:p>
          <a:p>
            <a:pPr marL="0" lvl="1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Steve Spraker, McHenry Township FPD</a:t>
            </a:r>
          </a:p>
          <a:p>
            <a:pPr marL="0" lvl="1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Bernie Lyons, MABAS Staff</a:t>
            </a:r>
          </a:p>
          <a:p>
            <a:pPr marL="0" lvl="1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Karl Ottosen, MABAS Attorney</a:t>
            </a:r>
          </a:p>
          <a:p>
            <a:pPr marL="0" lvl="1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BA5CC-D003-4A03-9A5C-6B8E0FA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53" y="5226994"/>
            <a:ext cx="1194947" cy="16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7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7C24-DD49-4F2D-9DC2-0CF8106D3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374"/>
            <a:ext cx="8229600" cy="1143000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Areas of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398-9BAC-43B7-93BD-CCE7DEA2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0374"/>
            <a:ext cx="8229600" cy="444671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MABAS “Franchising”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Multiple State Agreement Versions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Differences in State Statutes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Individual State Governance &amp; Combined Governance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Disaster Response Reimbursement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Ownership of Real Property, Apparatus &amp; Equipment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BA5CC-D003-4A03-9A5C-6B8E0FA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53" y="5226994"/>
            <a:ext cx="1194947" cy="16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3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7C24-DD49-4F2D-9DC2-0CF8106D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Areas of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398-9BAC-43B7-93BD-CCE7DEA2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1234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Daily Intrastate/Interstate Mutual Aid and Automatic Aid (Auto-Aid)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Multi-Department Training Activities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Definition/Limitation of Member Units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Federal Government &amp; Private FDs</a:t>
            </a:r>
          </a:p>
          <a:p>
            <a:pPr marL="757237" lvl="2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Non-Governmental Organizations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Improved Reimbursement Language for FEMA &amp; Disaster Responses, Spiller-Pays, Technical Rescue and similar events.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Improved Liability &amp; Indemnification  	  Language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237" lvl="2" indent="-4572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BA5CC-D003-4A03-9A5C-6B8E0FA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53" y="5226994"/>
            <a:ext cx="1194947" cy="16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64646"/>
      </p:ext>
    </p:extLst>
  </p:cSld>
  <p:clrMapOvr>
    <a:masterClrMapping/>
  </p:clrMapOvr>
</p:sld>
</file>

<file path=ppt/theme/theme1.xml><?xml version="1.0" encoding="utf-8"?>
<a:theme xmlns:a="http://schemas.openxmlformats.org/drawingml/2006/main" name="Fire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reTheme1" id="{2AB42448-B702-4457-B7DA-84714BF84E76}" vid="{EA83FD92-02D8-40E5-859C-0D29F9C422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FireTheme1</Template>
  <TotalTime>777</TotalTime>
  <Words>1508</Words>
  <Application>Microsoft Office PowerPoint</Application>
  <PresentationFormat>On-screen Show (4:3)</PresentationFormat>
  <Paragraphs>190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FireTheme1</vt:lpstr>
      <vt:lpstr>Fukaduk</vt:lpstr>
      <vt:lpstr>Agreement History</vt:lpstr>
      <vt:lpstr>The World has Changed!</vt:lpstr>
      <vt:lpstr>MAMA-C</vt:lpstr>
      <vt:lpstr>Interstate Mutual Emergency Aid Act</vt:lpstr>
      <vt:lpstr>Call-to-Action</vt:lpstr>
      <vt:lpstr>Elections &amp; Bylaws Committee</vt:lpstr>
      <vt:lpstr>Areas of Focus</vt:lpstr>
      <vt:lpstr>Areas of Focus</vt:lpstr>
      <vt:lpstr>2022 Overview</vt:lpstr>
      <vt:lpstr>2022 Overview</vt:lpstr>
      <vt:lpstr>2022 Overview</vt:lpstr>
      <vt:lpstr>2022 Overview</vt:lpstr>
      <vt:lpstr>2022 Overview</vt:lpstr>
      <vt:lpstr>2022 Overview</vt:lpstr>
      <vt:lpstr>2022 Overview</vt:lpstr>
      <vt:lpstr>2022 Overview</vt:lpstr>
      <vt:lpstr>2022 Overview</vt:lpstr>
      <vt:lpstr>2022 Overview</vt:lpstr>
      <vt:lpstr>2022 Overview</vt:lpstr>
      <vt:lpstr>Next Steps</vt:lpstr>
      <vt:lpstr>Next Steps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Maplethorpe</dc:creator>
  <cp:lastModifiedBy>Paul Maplethorpe</cp:lastModifiedBy>
  <cp:revision>6</cp:revision>
  <cp:lastPrinted>2022-02-21T17:29:25Z</cp:lastPrinted>
  <dcterms:created xsi:type="dcterms:W3CDTF">2022-02-20T18:19:31Z</dcterms:created>
  <dcterms:modified xsi:type="dcterms:W3CDTF">2022-06-08T18:55:28Z</dcterms:modified>
</cp:coreProperties>
</file>